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7" r:id="rId3"/>
    <p:sldId id="258" r:id="rId4"/>
    <p:sldId id="279" r:id="rId5"/>
    <p:sldId id="280" r:id="rId6"/>
    <p:sldId id="264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66" r:id="rId17"/>
    <p:sldId id="263" r:id="rId18"/>
    <p:sldId id="259" r:id="rId19"/>
    <p:sldId id="262" r:id="rId20"/>
    <p:sldId id="265" r:id="rId21"/>
    <p:sldId id="278" r:id="rId22"/>
  </p:sldIdLst>
  <p:sldSz cx="14630400" cy="8229600"/>
  <p:notesSz cx="6858000" cy="9144000"/>
  <p:defaultTextStyle>
    <a:defPPr>
      <a:defRPr lang="en-US"/>
    </a:defPPr>
    <a:lvl1pPr marL="0" algn="l" defTabSz="65304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044" algn="l" defTabSz="65304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090" algn="l" defTabSz="65304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135" algn="l" defTabSz="65304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181" algn="l" defTabSz="65304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225" algn="l" defTabSz="65304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270" algn="l" defTabSz="65304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314" algn="l" defTabSz="65304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359" algn="l" defTabSz="65304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846"/>
    <a:srgbClr val="043760"/>
    <a:srgbClr val="D3EFFF"/>
    <a:srgbClr val="CCEBFF"/>
    <a:srgbClr val="6347DB"/>
    <a:srgbClr val="18A0CE"/>
    <a:srgbClr val="E69D11"/>
    <a:srgbClr val="17A08C"/>
    <a:srgbClr val="D21E57"/>
    <a:srgbClr val="A230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7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1064" y="744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3"/>
            <a:ext cx="1243584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9A89-5EE2-8D46-A2A2-85D07569CA0A}" type="datetimeFigureOut">
              <a:rPr lang="en-US" smtClean="0"/>
              <a:t>10/19/18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35AB-7EC2-1A49-8166-1B66C75EAA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944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9A89-5EE2-8D46-A2A2-85D07569CA0A}" type="datetimeFigureOut">
              <a:rPr lang="en-US" smtClean="0"/>
              <a:t>10/19/18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35AB-7EC2-1A49-8166-1B66C75EAA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9A89-5EE2-8D46-A2A2-85D07569CA0A}" type="datetimeFigureOut">
              <a:rPr lang="en-US" smtClean="0"/>
              <a:t>10/19/18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35AB-7EC2-1A49-8166-1B66C75EAA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4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9A89-5EE2-8D46-A2A2-85D07569CA0A}" type="datetimeFigureOut">
              <a:rPr lang="en-US" smtClean="0"/>
              <a:t>10/19/18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35AB-7EC2-1A49-8166-1B66C75EAA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12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3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04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0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1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1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2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2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3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3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9A89-5EE2-8D46-A2A2-85D07569CA0A}" type="datetimeFigureOut">
              <a:rPr lang="en-US" smtClean="0"/>
              <a:t>10/19/18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35AB-7EC2-1A49-8166-1B66C75EAA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83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9A89-5EE2-8D46-A2A2-85D07569CA0A}" type="datetimeFigureOut">
              <a:rPr lang="en-US" smtClean="0"/>
              <a:t>10/19/18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35AB-7EC2-1A49-8166-1B66C75EAA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30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044" indent="0">
              <a:buNone/>
              <a:defRPr sz="2900" b="1"/>
            </a:lvl2pPr>
            <a:lvl3pPr marL="1306090" indent="0">
              <a:buNone/>
              <a:defRPr sz="2600" b="1"/>
            </a:lvl3pPr>
            <a:lvl4pPr marL="1959135" indent="0">
              <a:buNone/>
              <a:defRPr sz="2300" b="1"/>
            </a:lvl4pPr>
            <a:lvl5pPr marL="2612181" indent="0">
              <a:buNone/>
              <a:defRPr sz="2300" b="1"/>
            </a:lvl5pPr>
            <a:lvl6pPr marL="3265225" indent="0">
              <a:buNone/>
              <a:defRPr sz="2300" b="1"/>
            </a:lvl6pPr>
            <a:lvl7pPr marL="3918270" indent="0">
              <a:buNone/>
              <a:defRPr sz="2300" b="1"/>
            </a:lvl7pPr>
            <a:lvl8pPr marL="4571314" indent="0">
              <a:buNone/>
              <a:defRPr sz="2300" b="1"/>
            </a:lvl8pPr>
            <a:lvl9pPr marL="522435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2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044" indent="0">
              <a:buNone/>
              <a:defRPr sz="2900" b="1"/>
            </a:lvl2pPr>
            <a:lvl3pPr marL="1306090" indent="0">
              <a:buNone/>
              <a:defRPr sz="2600" b="1"/>
            </a:lvl3pPr>
            <a:lvl4pPr marL="1959135" indent="0">
              <a:buNone/>
              <a:defRPr sz="2300" b="1"/>
            </a:lvl4pPr>
            <a:lvl5pPr marL="2612181" indent="0">
              <a:buNone/>
              <a:defRPr sz="2300" b="1"/>
            </a:lvl5pPr>
            <a:lvl6pPr marL="3265225" indent="0">
              <a:buNone/>
              <a:defRPr sz="2300" b="1"/>
            </a:lvl6pPr>
            <a:lvl7pPr marL="3918270" indent="0">
              <a:buNone/>
              <a:defRPr sz="2300" b="1"/>
            </a:lvl7pPr>
            <a:lvl8pPr marL="4571314" indent="0">
              <a:buNone/>
              <a:defRPr sz="2300" b="1"/>
            </a:lvl8pPr>
            <a:lvl9pPr marL="522435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2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9A89-5EE2-8D46-A2A2-85D07569CA0A}" type="datetimeFigureOut">
              <a:rPr lang="en-US" smtClean="0"/>
              <a:t>10/19/18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35AB-7EC2-1A49-8166-1B66C75EAA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04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9A89-5EE2-8D46-A2A2-85D07569CA0A}" type="datetimeFigureOut">
              <a:rPr lang="en-US" smtClean="0"/>
              <a:t>10/19/18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35AB-7EC2-1A49-8166-1B66C75EAA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782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9A89-5EE2-8D46-A2A2-85D07569CA0A}" type="datetimeFigureOut">
              <a:rPr lang="en-US" smtClean="0"/>
              <a:t>10/19/18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35AB-7EC2-1A49-8166-1B66C75EAA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792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4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4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044" indent="0">
              <a:buNone/>
              <a:defRPr sz="1700"/>
            </a:lvl2pPr>
            <a:lvl3pPr marL="1306090" indent="0">
              <a:buNone/>
              <a:defRPr sz="1400"/>
            </a:lvl3pPr>
            <a:lvl4pPr marL="1959135" indent="0">
              <a:buNone/>
              <a:defRPr sz="1300"/>
            </a:lvl4pPr>
            <a:lvl5pPr marL="2612181" indent="0">
              <a:buNone/>
              <a:defRPr sz="1300"/>
            </a:lvl5pPr>
            <a:lvl6pPr marL="3265225" indent="0">
              <a:buNone/>
              <a:defRPr sz="1300"/>
            </a:lvl6pPr>
            <a:lvl7pPr marL="3918270" indent="0">
              <a:buNone/>
              <a:defRPr sz="1300"/>
            </a:lvl7pPr>
            <a:lvl8pPr marL="4571314" indent="0">
              <a:buNone/>
              <a:defRPr sz="1300"/>
            </a:lvl8pPr>
            <a:lvl9pPr marL="522435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9A89-5EE2-8D46-A2A2-85D07569CA0A}" type="datetimeFigureOut">
              <a:rPr lang="en-US" smtClean="0"/>
              <a:t>10/19/18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35AB-7EC2-1A49-8166-1B66C75EAA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650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044" indent="0">
              <a:buNone/>
              <a:defRPr sz="4000"/>
            </a:lvl2pPr>
            <a:lvl3pPr marL="1306090" indent="0">
              <a:buNone/>
              <a:defRPr sz="3400"/>
            </a:lvl3pPr>
            <a:lvl4pPr marL="1959135" indent="0">
              <a:buNone/>
              <a:defRPr sz="2900"/>
            </a:lvl4pPr>
            <a:lvl5pPr marL="2612181" indent="0">
              <a:buNone/>
              <a:defRPr sz="2900"/>
            </a:lvl5pPr>
            <a:lvl6pPr marL="3265225" indent="0">
              <a:buNone/>
              <a:defRPr sz="2900"/>
            </a:lvl6pPr>
            <a:lvl7pPr marL="3918270" indent="0">
              <a:buNone/>
              <a:defRPr sz="2900"/>
            </a:lvl7pPr>
            <a:lvl8pPr marL="4571314" indent="0">
              <a:buNone/>
              <a:defRPr sz="2900"/>
            </a:lvl8pPr>
            <a:lvl9pPr marL="5224359" indent="0">
              <a:buNone/>
              <a:defRPr sz="29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044" indent="0">
              <a:buNone/>
              <a:defRPr sz="1700"/>
            </a:lvl2pPr>
            <a:lvl3pPr marL="1306090" indent="0">
              <a:buNone/>
              <a:defRPr sz="1400"/>
            </a:lvl3pPr>
            <a:lvl4pPr marL="1959135" indent="0">
              <a:buNone/>
              <a:defRPr sz="1300"/>
            </a:lvl4pPr>
            <a:lvl5pPr marL="2612181" indent="0">
              <a:buNone/>
              <a:defRPr sz="1300"/>
            </a:lvl5pPr>
            <a:lvl6pPr marL="3265225" indent="0">
              <a:buNone/>
              <a:defRPr sz="1300"/>
            </a:lvl6pPr>
            <a:lvl7pPr marL="3918270" indent="0">
              <a:buNone/>
              <a:defRPr sz="1300"/>
            </a:lvl7pPr>
            <a:lvl8pPr marL="4571314" indent="0">
              <a:buNone/>
              <a:defRPr sz="1300"/>
            </a:lvl8pPr>
            <a:lvl9pPr marL="522435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9A89-5EE2-8D46-A2A2-85D07569CA0A}" type="datetimeFigureOut">
              <a:rPr lang="en-US" smtClean="0"/>
              <a:t>10/19/18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35AB-7EC2-1A49-8166-1B66C75EAA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160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09" tIns="65305" rIns="130609" bIns="6530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09" tIns="65305" rIns="130609" bIns="6530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3"/>
            <a:ext cx="3413760" cy="438150"/>
          </a:xfrm>
          <a:prstGeom prst="rect">
            <a:avLst/>
          </a:prstGeom>
        </p:spPr>
        <p:txBody>
          <a:bodyPr vert="horz" lIns="130609" tIns="65305" rIns="130609" bIns="65305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59A89-5EE2-8D46-A2A2-85D07569CA0A}" type="datetimeFigureOut">
              <a:rPr lang="en-US" smtClean="0"/>
              <a:t>10/19/18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3"/>
            <a:ext cx="4632960" cy="438150"/>
          </a:xfrm>
          <a:prstGeom prst="rect">
            <a:avLst/>
          </a:prstGeom>
        </p:spPr>
        <p:txBody>
          <a:bodyPr vert="horz" lIns="130609" tIns="65305" rIns="130609" bIns="65305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3"/>
            <a:ext cx="3413760" cy="438150"/>
          </a:xfrm>
          <a:prstGeom prst="rect">
            <a:avLst/>
          </a:prstGeom>
        </p:spPr>
        <p:txBody>
          <a:bodyPr vert="horz" lIns="130609" tIns="65305" rIns="130609" bIns="65305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335AB-7EC2-1A49-8166-1B66C75EAA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15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53044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784" indent="-489784" algn="l" defTabSz="653044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198" indent="-408154" algn="l" defTabSz="653044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613" indent="-326522" algn="l" defTabSz="653044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657" indent="-326522" algn="l" defTabSz="653044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702" indent="-326522" algn="l" defTabSz="653044" rtl="0" eaLnBrk="1" latinLnBrk="0" hangingPunct="1">
        <a:spcBef>
          <a:spcPct val="20000"/>
        </a:spcBef>
        <a:buFont typeface="Arial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1746" indent="-326522" algn="l" defTabSz="653044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4791" indent="-326522" algn="l" defTabSz="653044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7837" indent="-326522" algn="l" defTabSz="653044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0882" indent="-326522" algn="l" defTabSz="653044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0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044" algn="l" defTabSz="6530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090" algn="l" defTabSz="6530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135" algn="l" defTabSz="6530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181" algn="l" defTabSz="6530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225" algn="l" defTabSz="6530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270" algn="l" defTabSz="6530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4" algn="l" defTabSz="6530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359" algn="l" defTabSz="65304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hyperlink" Target="https://players.brightcove.net/1543299976/default_default/index.html?videoId=5789309571001" TargetMode="External"/><Relationship Id="rId12" Type="http://schemas.openxmlformats.org/officeDocument/2006/relationships/hyperlink" Target="https://players.brightcove.net/1543299976/default_default/index.html?videoId=5789311792001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hyperlink" Target="https://players.brightcove.net/1543299976/default_default/index.html?videoId=5789300938001" TargetMode="External"/><Relationship Id="rId6" Type="http://schemas.openxmlformats.org/officeDocument/2006/relationships/hyperlink" Target="https://players.brightcove.net/1543299976/default_default/index.html?videoId=5789317669001" TargetMode="External"/><Relationship Id="rId7" Type="http://schemas.openxmlformats.org/officeDocument/2006/relationships/hyperlink" Target="https://players.brightcove.net/1543299976/default_default/index.html?videoId=5789314824001" TargetMode="External"/><Relationship Id="rId8" Type="http://schemas.openxmlformats.org/officeDocument/2006/relationships/hyperlink" Target="https://players.brightcove.net/1543299976/default_default/index.html?videoId=5789316682001" TargetMode="External"/><Relationship Id="rId9" Type="http://schemas.openxmlformats.org/officeDocument/2006/relationships/hyperlink" Target="https://players.brightcove.net/1543299976/default_default/index.html?videoId=5789326400001" TargetMode="External"/><Relationship Id="rId10" Type="http://schemas.openxmlformats.org/officeDocument/2006/relationships/hyperlink" Target="https://players.brightcove.net/1543299976/default_default/index.html?videoId=578932536200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2" name="Picture 1" descr="be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7" b="9309"/>
          <a:stretch/>
        </p:blipFill>
        <p:spPr>
          <a:xfrm>
            <a:off x="11212364" y="5169554"/>
            <a:ext cx="2607230" cy="3060049"/>
          </a:xfrm>
          <a:prstGeom prst="rect">
            <a:avLst/>
          </a:prstGeom>
        </p:spPr>
      </p:pic>
      <p:pic>
        <p:nvPicPr>
          <p:cNvPr id="3" name="Picture 2" descr="wwl_bord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9"/>
          <a:stretch/>
        </p:blipFill>
        <p:spPr>
          <a:xfrm>
            <a:off x="0" y="1"/>
            <a:ext cx="14630400" cy="1946729"/>
          </a:xfrm>
          <a:prstGeom prst="rect">
            <a:avLst/>
          </a:prstGeom>
        </p:spPr>
      </p:pic>
      <p:pic>
        <p:nvPicPr>
          <p:cNvPr id="4" name="Picture 3" descr="WLL-logo_T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01" y="2452973"/>
            <a:ext cx="12442336" cy="2716578"/>
          </a:xfrm>
          <a:prstGeom prst="rect">
            <a:avLst/>
          </a:prstGeom>
        </p:spPr>
      </p:pic>
      <p:pic>
        <p:nvPicPr>
          <p:cNvPr id="5" name="Picture 4" descr="clack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277" y="6141102"/>
            <a:ext cx="2221960" cy="18516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70606" y="7018402"/>
            <a:ext cx="1203322" cy="7115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970606" y="7153146"/>
            <a:ext cx="146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06FB8"/>
                </a:solidFill>
              </a:rPr>
              <a:t>Welcome</a:t>
            </a:r>
            <a:r>
              <a:rPr lang="en-US" sz="2000" dirty="0" smtClean="0">
                <a:solidFill>
                  <a:srgbClr val="306FB8"/>
                </a:solidFill>
              </a:rPr>
              <a:t>!</a:t>
            </a:r>
            <a:endParaRPr lang="en-US" sz="2000" dirty="0">
              <a:solidFill>
                <a:srgbClr val="306F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EB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50850" y="3403601"/>
            <a:ext cx="13500100" cy="4165600"/>
          </a:xfrm>
          <a:prstGeom prst="roundRect">
            <a:avLst/>
          </a:prstGeom>
          <a:solidFill>
            <a:schemeClr val="bg1"/>
          </a:solidFill>
          <a:ln>
            <a:solidFill>
              <a:srgbClr val="0437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13581" y="4233390"/>
            <a:ext cx="466975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Making Observations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The Five Senses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Science Tools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Camera Traps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Ocean Exploration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 smtClean="0">
                <a:solidFill>
                  <a:srgbClr val="043760"/>
                </a:solidFill>
              </a:rPr>
              <a:t>Inventions </a:t>
            </a:r>
            <a:r>
              <a:rPr lang="en-US" sz="1800" dirty="0">
                <a:solidFill>
                  <a:srgbClr val="043760"/>
                </a:solidFill>
              </a:rPr>
              <a:t>from Nature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Is It a Living Thing?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173347" y="4233390"/>
            <a:ext cx="39624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What Do Scientists Do?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An Astronaut’s Life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Ben Franklin: Inventor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Volcanologist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Bear Cub Checkup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Keeping Bats Healthy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Inventors</a:t>
            </a:r>
          </a:p>
          <a:p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315200" y="4106390"/>
            <a:ext cx="0" cy="2228235"/>
          </a:xfrm>
          <a:prstGeom prst="line">
            <a:avLst/>
          </a:prstGeom>
          <a:ln w="6350" cmpd="sng">
            <a:solidFill>
              <a:srgbClr val="0437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opic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39969" r="65712" b="38502"/>
          <a:stretch/>
        </p:blipFill>
        <p:spPr>
          <a:xfrm>
            <a:off x="4361554" y="841866"/>
            <a:ext cx="5907293" cy="2460134"/>
          </a:xfrm>
          <a:prstGeom prst="rect">
            <a:avLst/>
          </a:prstGeom>
        </p:spPr>
      </p:pic>
      <p:pic>
        <p:nvPicPr>
          <p:cNvPr id="16" name="Picture 15" descr="Border-medBlu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8"/>
          <a:stretch/>
        </p:blipFill>
        <p:spPr>
          <a:xfrm>
            <a:off x="0" y="0"/>
            <a:ext cx="14630400" cy="113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47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EB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50850" y="3403601"/>
            <a:ext cx="13500100" cy="4165600"/>
          </a:xfrm>
          <a:prstGeom prst="roundRect">
            <a:avLst/>
          </a:prstGeom>
          <a:solidFill>
            <a:schemeClr val="bg1"/>
          </a:solidFill>
          <a:ln>
            <a:solidFill>
              <a:srgbClr val="0437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9642" y="3636490"/>
            <a:ext cx="4669758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Time to Vote!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Our Flag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Remarkable Landmarks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The Statue of Liberty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The Rules of Our Land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The Story of the Star Spangled Banner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 smtClean="0">
                <a:solidFill>
                  <a:srgbClr val="043760"/>
                </a:solidFill>
              </a:rPr>
              <a:t>The </a:t>
            </a:r>
            <a:r>
              <a:rPr lang="en-US" sz="1800" dirty="0">
                <a:solidFill>
                  <a:srgbClr val="043760"/>
                </a:solidFill>
              </a:rPr>
              <a:t>Declaration of Independence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The White House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American </a:t>
            </a:r>
            <a:r>
              <a:rPr lang="en-US" sz="1800" dirty="0" smtClean="0">
                <a:solidFill>
                  <a:srgbClr val="043760"/>
                </a:solidFill>
              </a:rPr>
              <a:t>Symbols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Working to Make a Change </a:t>
            </a:r>
            <a:endParaRPr lang="en-US" sz="1800" dirty="0" smtClean="0">
              <a:solidFill>
                <a:srgbClr val="043760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800" dirty="0" smtClean="0">
                <a:solidFill>
                  <a:srgbClr val="043760"/>
                </a:solidFill>
              </a:rPr>
              <a:t>The </a:t>
            </a:r>
            <a:r>
              <a:rPr lang="en-US" sz="1800" dirty="0">
                <a:solidFill>
                  <a:srgbClr val="043760"/>
                </a:solidFill>
              </a:rPr>
              <a:t>Great Jackie </a:t>
            </a:r>
            <a:r>
              <a:rPr lang="en-US" sz="1800" dirty="0" smtClean="0">
                <a:solidFill>
                  <a:srgbClr val="043760"/>
                </a:solidFill>
              </a:rPr>
              <a:t>Robinson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Landforms</a:t>
            </a:r>
          </a:p>
          <a:p>
            <a:endParaRPr lang="en-US" sz="1800" dirty="0">
              <a:solidFill>
                <a:srgbClr val="043760"/>
              </a:solidFill>
            </a:endParaRPr>
          </a:p>
          <a:p>
            <a:pPr marL="285750" indent="-285750">
              <a:buFont typeface="Wingdings" charset="2"/>
              <a:buChar char="ü"/>
            </a:pPr>
            <a:endParaRPr lang="en-US" sz="1800" dirty="0">
              <a:solidFill>
                <a:srgbClr val="043760"/>
              </a:solidFill>
            </a:endParaRPr>
          </a:p>
          <a:p>
            <a:pPr marL="457200" indent="-457200">
              <a:buFont typeface="Wingdings" charset="2"/>
              <a:buChar char="ü"/>
            </a:pPr>
            <a:endParaRPr lang="en-US" dirty="0">
              <a:solidFill>
                <a:srgbClr val="0437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59400" y="3636490"/>
            <a:ext cx="3962400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The Great Jackie Robinson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The Life of Johnny Appleseed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The Story of Tisquantum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The Story of the Pilgrims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 Man Who Changed America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 smtClean="0">
                <a:solidFill>
                  <a:srgbClr val="043760"/>
                </a:solidFill>
              </a:rPr>
              <a:t>The </a:t>
            </a:r>
            <a:r>
              <a:rPr lang="en-US" sz="1800" dirty="0">
                <a:solidFill>
                  <a:srgbClr val="043760"/>
                </a:solidFill>
              </a:rPr>
              <a:t>Life of George Washington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The Life of Abraham Lincoln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Ben Franklin: Inventor (also in Science)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 smtClean="0">
                <a:solidFill>
                  <a:srgbClr val="043760"/>
                </a:solidFill>
              </a:rPr>
              <a:t>Amazing </a:t>
            </a:r>
            <a:r>
              <a:rPr lang="en-US" sz="1800" dirty="0">
                <a:solidFill>
                  <a:srgbClr val="043760"/>
                </a:solidFill>
              </a:rPr>
              <a:t>Amelia Earhart </a:t>
            </a:r>
            <a:r>
              <a:rPr lang="en-US" sz="1800" dirty="0" smtClean="0">
                <a:solidFill>
                  <a:srgbClr val="043760"/>
                </a:solidFill>
              </a:rPr>
              <a:t>Brave </a:t>
            </a:r>
            <a:r>
              <a:rPr lang="en-US" sz="1800" dirty="0">
                <a:solidFill>
                  <a:srgbClr val="043760"/>
                </a:solidFill>
              </a:rPr>
              <a:t>Amelia </a:t>
            </a:r>
            <a:r>
              <a:rPr lang="en-US" sz="1800" dirty="0" smtClean="0">
                <a:solidFill>
                  <a:srgbClr val="043760"/>
                </a:solidFill>
              </a:rPr>
              <a:t>Earhart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 Map Can Tell You That!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Wildfires</a:t>
            </a:r>
          </a:p>
          <a:p>
            <a:r>
              <a:rPr lang="en-US" sz="1800" b="1" dirty="0">
                <a:solidFill>
                  <a:srgbClr val="043760"/>
                </a:solidFill>
              </a:rPr>
              <a:t> </a:t>
            </a:r>
            <a:endParaRPr lang="en-US" sz="1800" dirty="0">
              <a:solidFill>
                <a:srgbClr val="043760"/>
              </a:solidFill>
            </a:endParaRPr>
          </a:p>
          <a:p>
            <a:pPr marL="285750" indent="-285750">
              <a:buFont typeface="Wingdings" charset="2"/>
              <a:buChar char="ü"/>
            </a:pPr>
            <a:endParaRPr lang="en-US" sz="1800" dirty="0">
              <a:solidFill>
                <a:srgbClr val="043760"/>
              </a:solidFill>
            </a:endParaRPr>
          </a:p>
          <a:p>
            <a:endParaRPr lang="en-US" dirty="0">
              <a:solidFill>
                <a:srgbClr val="0437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31400" y="3586463"/>
            <a:ext cx="4318000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dirty="0" smtClean="0">
                <a:solidFill>
                  <a:srgbClr val="043760"/>
                </a:solidFill>
              </a:rPr>
              <a:t>Happy </a:t>
            </a:r>
            <a:r>
              <a:rPr lang="en-US" sz="1800" dirty="0">
                <a:solidFill>
                  <a:srgbClr val="043760"/>
                </a:solidFill>
              </a:rPr>
              <a:t>New Year!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Hearts All Around (new)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Thank You, Veterans!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 smtClean="0">
                <a:solidFill>
                  <a:srgbClr val="043760"/>
                </a:solidFill>
              </a:rPr>
              <a:t>Happy St. Patrick’s Day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 smtClean="0">
                <a:solidFill>
                  <a:srgbClr val="043760"/>
                </a:solidFill>
              </a:rPr>
              <a:t>Giving </a:t>
            </a:r>
            <a:r>
              <a:rPr lang="en-US" sz="1800" dirty="0">
                <a:solidFill>
                  <a:srgbClr val="043760"/>
                </a:solidFill>
              </a:rPr>
              <a:t>Feels Good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What Is Thanksgiving?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 smtClean="0">
                <a:solidFill>
                  <a:srgbClr val="043760"/>
                </a:solidFill>
              </a:rPr>
              <a:t>100 </a:t>
            </a:r>
            <a:r>
              <a:rPr lang="en-US" sz="1800" dirty="0">
                <a:solidFill>
                  <a:srgbClr val="043760"/>
                </a:solidFill>
              </a:rPr>
              <a:t>Days of </a:t>
            </a:r>
            <a:r>
              <a:rPr lang="en-US" sz="1800" dirty="0" smtClean="0">
                <a:solidFill>
                  <a:srgbClr val="043760"/>
                </a:solidFill>
              </a:rPr>
              <a:t>School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 Man Who Changed America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What Can One Little Person Do? (Rosa Parks)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What Can One Little Person Do? (Dr. King</a:t>
            </a:r>
            <a:r>
              <a:rPr lang="en-US" sz="1800" dirty="0" smtClean="0">
                <a:solidFill>
                  <a:srgbClr val="043760"/>
                </a:solidFill>
              </a:rPr>
              <a:t>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Exploring Our World</a:t>
            </a:r>
          </a:p>
          <a:p>
            <a:endParaRPr lang="en-US" sz="1800" dirty="0">
              <a:solidFill>
                <a:srgbClr val="043760"/>
              </a:solidFill>
            </a:endParaRPr>
          </a:p>
          <a:p>
            <a:pPr marL="285750" indent="-285750">
              <a:buFont typeface="Wingdings" charset="2"/>
              <a:buChar char="ü"/>
            </a:pPr>
            <a:endParaRPr lang="en-US" sz="1800" dirty="0">
              <a:solidFill>
                <a:srgbClr val="043760"/>
              </a:solidFill>
            </a:endParaRPr>
          </a:p>
          <a:p>
            <a:endParaRPr lang="en-US" dirty="0">
              <a:solidFill>
                <a:srgbClr val="04376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864100" y="3636490"/>
            <a:ext cx="0" cy="3945410"/>
          </a:xfrm>
          <a:prstGeom prst="line">
            <a:avLst/>
          </a:prstGeom>
          <a:ln w="6350" cmpd="sng">
            <a:solidFill>
              <a:srgbClr val="0437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702800" y="3636490"/>
            <a:ext cx="0" cy="3945410"/>
          </a:xfrm>
          <a:prstGeom prst="line">
            <a:avLst/>
          </a:prstGeom>
          <a:ln w="6350" cmpd="sng">
            <a:solidFill>
              <a:srgbClr val="0437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opic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0" t="40990" r="35851" b="38016"/>
          <a:stretch/>
        </p:blipFill>
        <p:spPr>
          <a:xfrm>
            <a:off x="4247156" y="838201"/>
            <a:ext cx="5958288" cy="2463800"/>
          </a:xfrm>
          <a:prstGeom prst="rect">
            <a:avLst/>
          </a:prstGeom>
        </p:spPr>
      </p:pic>
      <p:pic>
        <p:nvPicPr>
          <p:cNvPr id="16" name="Picture 15" descr="Border-medBlu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8"/>
          <a:stretch/>
        </p:blipFill>
        <p:spPr>
          <a:xfrm>
            <a:off x="0" y="0"/>
            <a:ext cx="14630400" cy="113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99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EB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50850" y="3403601"/>
            <a:ext cx="13500100" cy="4165600"/>
          </a:xfrm>
          <a:prstGeom prst="roundRect">
            <a:avLst/>
          </a:prstGeom>
          <a:solidFill>
            <a:schemeClr val="bg1"/>
          </a:solidFill>
          <a:ln>
            <a:solidFill>
              <a:srgbClr val="0437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363953" y="4298675"/>
            <a:ext cx="466975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Find Out About Your Body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How To Have a Healthy Smile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No More Germs!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Let’s Eat!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Food Fuel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Bones, Bones, Bones!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Brush, Brush, Brush Your Teeth</a:t>
            </a:r>
          </a:p>
          <a:p>
            <a:pPr marL="457200" indent="-457200">
              <a:buFont typeface="Wingdings" charset="2"/>
              <a:buChar char="ü"/>
            </a:pP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67868" y="4298675"/>
            <a:ext cx="39624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Be Fire Safe! </a:t>
            </a:r>
            <a:endParaRPr lang="en-US" sz="1800" dirty="0" smtClean="0">
              <a:solidFill>
                <a:srgbClr val="043760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800" dirty="0" smtClean="0">
                <a:solidFill>
                  <a:srgbClr val="043760"/>
                </a:solidFill>
              </a:rPr>
              <a:t>Be </a:t>
            </a:r>
            <a:r>
              <a:rPr lang="en-US" sz="1800" dirty="0">
                <a:solidFill>
                  <a:srgbClr val="043760"/>
                </a:solidFill>
              </a:rPr>
              <a:t>a Fire Safety Expert </a:t>
            </a:r>
            <a:r>
              <a:rPr lang="en-US" sz="1800" dirty="0" smtClean="0">
                <a:solidFill>
                  <a:srgbClr val="043760"/>
                </a:solidFill>
              </a:rPr>
              <a:t>Get </a:t>
            </a:r>
            <a:r>
              <a:rPr lang="en-US" sz="1800" dirty="0">
                <a:solidFill>
                  <a:srgbClr val="043760"/>
                </a:solidFill>
              </a:rPr>
              <a:t>to School the Safe Way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Keep Yourself Safe at School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Safe in the Surf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Protect Your Head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Summer Safety Do’s and Don’ts</a:t>
            </a:r>
          </a:p>
          <a:p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327900" y="4298675"/>
            <a:ext cx="0" cy="2218210"/>
          </a:xfrm>
          <a:prstGeom prst="line">
            <a:avLst/>
          </a:prstGeom>
          <a:ln w="6350" cmpd="sng">
            <a:solidFill>
              <a:srgbClr val="0437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opic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6" t="41484" r="5729" b="38202"/>
          <a:stretch/>
        </p:blipFill>
        <p:spPr>
          <a:xfrm>
            <a:off x="4381332" y="918066"/>
            <a:ext cx="5867736" cy="2383934"/>
          </a:xfrm>
          <a:prstGeom prst="rect">
            <a:avLst/>
          </a:prstGeom>
        </p:spPr>
      </p:pic>
      <p:pic>
        <p:nvPicPr>
          <p:cNvPr id="16" name="Picture 15" descr="Border-medBlu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8"/>
          <a:stretch/>
        </p:blipFill>
        <p:spPr>
          <a:xfrm>
            <a:off x="0" y="0"/>
            <a:ext cx="14630400" cy="113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3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EB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16" name="Picture 15" descr="Border-medBlu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8"/>
          <a:stretch/>
        </p:blipFill>
        <p:spPr>
          <a:xfrm>
            <a:off x="0" y="0"/>
            <a:ext cx="14630400" cy="1133966"/>
          </a:xfrm>
          <a:prstGeom prst="rect">
            <a:avLst/>
          </a:prstGeom>
        </p:spPr>
      </p:pic>
      <p:pic>
        <p:nvPicPr>
          <p:cNvPr id="12" name="Picture 11" descr="topic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67315" r="66146" b="11883"/>
          <a:stretch/>
        </p:blipFill>
        <p:spPr>
          <a:xfrm>
            <a:off x="4432300" y="1006967"/>
            <a:ext cx="5796280" cy="239663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50850" y="3403601"/>
            <a:ext cx="13500100" cy="4165600"/>
          </a:xfrm>
          <a:prstGeom prst="roundRect">
            <a:avLst/>
          </a:prstGeom>
          <a:solidFill>
            <a:schemeClr val="bg1"/>
          </a:solidFill>
          <a:ln>
            <a:solidFill>
              <a:srgbClr val="0437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88342" y="3960260"/>
            <a:ext cx="4669758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Rayanie and Chief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You Can Stop a Bully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You Can Be Responsible!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Kids Take Care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Be a Good Sport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Everyday Manners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All Kinds of Feelings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Choose To Be Kind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Good </a:t>
            </a:r>
            <a:r>
              <a:rPr lang="en-US" sz="1800" dirty="0" smtClean="0">
                <a:solidFill>
                  <a:srgbClr val="043760"/>
                </a:solidFill>
              </a:rPr>
              <a:t>Citizens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Thanks for Taking Care of Me! </a:t>
            </a:r>
          </a:p>
          <a:p>
            <a:endParaRPr lang="en-US" sz="1800" dirty="0">
              <a:solidFill>
                <a:srgbClr val="7F7F7F"/>
              </a:solidFill>
            </a:endParaRP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247380" y="3960260"/>
            <a:ext cx="3962400" cy="38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We Can All Be Friends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Ways We Share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Fantastic Friend Countdown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Families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Raina and Ruuxa: Best Friends Forever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Name That Rule!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Fun with School Rules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Five Ways to Try Your Best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Wheelchair Racer</a:t>
            </a:r>
          </a:p>
          <a:p>
            <a:r>
              <a:rPr lang="en-US" sz="1800" dirty="0"/>
              <a:t> </a:t>
            </a:r>
          </a:p>
          <a:p>
            <a:r>
              <a:rPr lang="en-US" sz="1800" dirty="0"/>
              <a:t> </a:t>
            </a:r>
          </a:p>
          <a:p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353300" y="3960260"/>
            <a:ext cx="0" cy="2796140"/>
          </a:xfrm>
          <a:prstGeom prst="line">
            <a:avLst/>
          </a:prstGeom>
          <a:ln w="6350" cmpd="sng">
            <a:solidFill>
              <a:srgbClr val="0437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720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EB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12" name="Picture 11" descr="topic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0" t="65741" r="36024" b="11728"/>
          <a:stretch/>
        </p:blipFill>
        <p:spPr>
          <a:xfrm>
            <a:off x="4417965" y="816467"/>
            <a:ext cx="5794471" cy="258713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50850" y="3403601"/>
            <a:ext cx="13500100" cy="4165600"/>
          </a:xfrm>
          <a:prstGeom prst="roundRect">
            <a:avLst/>
          </a:prstGeom>
          <a:solidFill>
            <a:schemeClr val="bg1"/>
          </a:solidFill>
          <a:ln>
            <a:solidFill>
              <a:srgbClr val="0437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61642" y="4157190"/>
            <a:ext cx="466975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Name That Character Trait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How To Be an Author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Idioms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Problem and Solution (also in Science)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Fiction and Nonfiction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Telling Stories</a:t>
            </a:r>
          </a:p>
          <a:p>
            <a:endParaRPr lang="en-US" dirty="0"/>
          </a:p>
        </p:txBody>
      </p:sp>
      <p:pic>
        <p:nvPicPr>
          <p:cNvPr id="16" name="Picture 15" descr="Border-medBlu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8"/>
          <a:stretch/>
        </p:blipFill>
        <p:spPr>
          <a:xfrm>
            <a:off x="0" y="0"/>
            <a:ext cx="14630400" cy="113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24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EB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12" name="Picture 11" descr="topic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0" t="65895" r="5642" b="11883"/>
          <a:stretch/>
        </p:blipFill>
        <p:spPr>
          <a:xfrm>
            <a:off x="4413657" y="816467"/>
            <a:ext cx="5803085" cy="258713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50850" y="3403601"/>
            <a:ext cx="13500100" cy="4165600"/>
          </a:xfrm>
          <a:prstGeom prst="roundRect">
            <a:avLst/>
          </a:prstGeom>
          <a:solidFill>
            <a:schemeClr val="bg1"/>
          </a:solidFill>
          <a:ln>
            <a:solidFill>
              <a:srgbClr val="0437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16802" y="4281515"/>
            <a:ext cx="593975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Fire Truck Song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The Ants Go Marching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Way Up High in the Apple Tree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It Is Autumn!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The National Anthem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I Am Thankful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What Can One Little Person Do? (Rosa Parks) 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255000" y="4281515"/>
            <a:ext cx="53213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Wave Goodbye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Apples and Bananas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Leaves, Flowers, Stems and Roots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Brush, Brush, Brush Your Teeth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Go Bananas! </a:t>
            </a:r>
            <a:endParaRPr lang="en-US" sz="1800" dirty="0" smtClean="0">
              <a:solidFill>
                <a:srgbClr val="043760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What Can One Little Person Do? (Dr. King) </a:t>
            </a:r>
          </a:p>
          <a:p>
            <a:endParaRPr lang="en-US" sz="1800" dirty="0"/>
          </a:p>
          <a:p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315200" y="4281515"/>
            <a:ext cx="0" cy="2228509"/>
          </a:xfrm>
          <a:prstGeom prst="line">
            <a:avLst/>
          </a:prstGeom>
          <a:ln w="6350" cmpd="sng">
            <a:solidFill>
              <a:srgbClr val="0437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Border-medBlu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8"/>
          <a:stretch/>
        </p:blipFill>
        <p:spPr>
          <a:xfrm>
            <a:off x="0" y="0"/>
            <a:ext cx="14630400" cy="113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61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808135" y="2631178"/>
            <a:ext cx="8127832" cy="33626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Border-medBlu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5"/>
          <a:stretch/>
        </p:blipFill>
        <p:spPr>
          <a:xfrm>
            <a:off x="0" y="0"/>
            <a:ext cx="14674765" cy="1705900"/>
          </a:xfrm>
          <a:prstGeom prst="rect">
            <a:avLst/>
          </a:prstGeom>
        </p:spPr>
      </p:pic>
      <p:pic>
        <p:nvPicPr>
          <p:cNvPr id="11" name="Picture 10" descr="bar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13" name="Picture 12" descr="WLL-logo_T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39" y="234573"/>
            <a:ext cx="3241528" cy="707734"/>
          </a:xfrm>
          <a:prstGeom prst="rect">
            <a:avLst/>
          </a:prstGeom>
        </p:spPr>
      </p:pic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8700" y="3132782"/>
            <a:ext cx="420419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Vocabulary Builder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Introduce </a:t>
            </a:r>
            <a:r>
              <a:rPr lang="en-US" sz="2400" dirty="0">
                <a:solidFill>
                  <a:schemeClr val="bg1"/>
                </a:solidFill>
              </a:rPr>
              <a:t>key</a:t>
            </a:r>
          </a:p>
          <a:p>
            <a:r>
              <a:rPr lang="en-US" sz="2400" dirty="0">
                <a:solidFill>
                  <a:schemeClr val="bg1"/>
                </a:solidFill>
              </a:rPr>
              <a:t>vocabulary to help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students comprehend</a:t>
            </a:r>
          </a:p>
          <a:p>
            <a:r>
              <a:rPr lang="en-US" sz="2400" dirty="0">
                <a:solidFill>
                  <a:schemeClr val="bg1"/>
                </a:solidFill>
              </a:rPr>
              <a:t>what they’re watching.</a:t>
            </a:r>
          </a:p>
        </p:txBody>
      </p:sp>
      <p:pic>
        <p:nvPicPr>
          <p:cNvPr id="4" name="Picture 3" descr="Voca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795" y="1903559"/>
            <a:ext cx="7663812" cy="4567632"/>
          </a:xfrm>
          <a:prstGeom prst="rect">
            <a:avLst/>
          </a:prstGeom>
          <a:ln w="38100" cmpd="sng">
            <a:solidFill>
              <a:srgbClr val="F0932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117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808135" y="2631178"/>
            <a:ext cx="8127832" cy="33626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Border-medBlu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5"/>
          <a:stretch/>
        </p:blipFill>
        <p:spPr>
          <a:xfrm>
            <a:off x="0" y="0"/>
            <a:ext cx="14674765" cy="1705900"/>
          </a:xfrm>
          <a:prstGeom prst="rect">
            <a:avLst/>
          </a:prstGeom>
        </p:spPr>
      </p:pic>
      <p:pic>
        <p:nvPicPr>
          <p:cNvPr id="11" name="Picture 10" descr="bar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13" name="Picture 12" descr="WLL-logo_T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39" y="234573"/>
            <a:ext cx="3241528" cy="707734"/>
          </a:xfrm>
          <a:prstGeom prst="rect">
            <a:avLst/>
          </a:prstGeom>
        </p:spPr>
      </p:pic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2" name="Picture 1" descr="THINK_SHEETS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46" y="2175800"/>
            <a:ext cx="3048000" cy="4081272"/>
          </a:xfrm>
          <a:prstGeom prst="rect">
            <a:avLst/>
          </a:prstGeom>
          <a:ln w="38100" cmpd="sng">
            <a:solidFill>
              <a:srgbClr val="F0932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THINK_SHEETS-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61" y="1451900"/>
            <a:ext cx="3048000" cy="4081272"/>
          </a:xfrm>
          <a:prstGeom prst="rect">
            <a:avLst/>
          </a:prstGeom>
          <a:ln w="38100" cmpd="sng">
            <a:solidFill>
              <a:srgbClr val="F0932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028700" y="3132782"/>
            <a:ext cx="42041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Think Sheets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General use Think Sheets set </a:t>
            </a:r>
            <a:r>
              <a:rPr lang="en-US" sz="2400" dirty="0">
                <a:solidFill>
                  <a:srgbClr val="FFFFFF"/>
                </a:solidFill>
              </a:rPr>
              <a:t>a purpose for learning</a:t>
            </a:r>
          </a:p>
          <a:p>
            <a:r>
              <a:rPr lang="en-US" sz="2400" dirty="0">
                <a:solidFill>
                  <a:srgbClr val="FFFFFF"/>
                </a:solidFill>
              </a:rPr>
              <a:t>and keep kids focused</a:t>
            </a:r>
            <a:r>
              <a:rPr lang="en-US" sz="2400" dirty="0" smtClean="0">
                <a:solidFill>
                  <a:srgbClr val="FFFFFF"/>
                </a:solidFill>
              </a:rPr>
              <a:t>!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THINK_SHEETS-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676" y="4627977"/>
            <a:ext cx="4340558" cy="3241642"/>
          </a:xfrm>
          <a:prstGeom prst="rect">
            <a:avLst/>
          </a:prstGeom>
          <a:ln w="38100" cmpd="sng">
            <a:solidFill>
              <a:srgbClr val="F0932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354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Border-medBlu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5"/>
          <a:stretch/>
        </p:blipFill>
        <p:spPr>
          <a:xfrm>
            <a:off x="0" y="0"/>
            <a:ext cx="14674765" cy="1705900"/>
          </a:xfrm>
          <a:prstGeom prst="rect">
            <a:avLst/>
          </a:prstGeom>
        </p:spPr>
      </p:pic>
      <p:pic>
        <p:nvPicPr>
          <p:cNvPr id="11" name="Picture 10" descr="bar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13" name="Picture 12" descr="WLL-logo_T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39" y="234573"/>
            <a:ext cx="3241528" cy="707734"/>
          </a:xfrm>
          <a:prstGeom prst="rect">
            <a:avLst/>
          </a:prstGeom>
        </p:spPr>
      </p:pic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08135" y="2631178"/>
            <a:ext cx="8127832" cy="33626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closedcaption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26" y="2116069"/>
            <a:ext cx="7687784" cy="4302864"/>
          </a:xfrm>
          <a:prstGeom prst="rect">
            <a:avLst/>
          </a:prstGeom>
          <a:ln w="38100" cmpd="sng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028700" y="3132782"/>
            <a:ext cx="42041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Closed Captioning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f</a:t>
            </a:r>
            <a:r>
              <a:rPr lang="en-US" sz="2400" dirty="0" smtClean="0">
                <a:solidFill>
                  <a:srgbClr val="FFFFFF"/>
                </a:solidFill>
              </a:rPr>
              <a:t>or each </a:t>
            </a:r>
            <a:r>
              <a:rPr lang="en-US" sz="2400" dirty="0">
                <a:solidFill>
                  <a:srgbClr val="FFFFFF"/>
                </a:solidFill>
              </a:rPr>
              <a:t>video supports </a:t>
            </a:r>
            <a:r>
              <a:rPr lang="en-US" sz="2400" dirty="0" smtClean="0">
                <a:solidFill>
                  <a:srgbClr val="FFFFFF"/>
                </a:solidFill>
              </a:rPr>
              <a:t>ELL and </a:t>
            </a:r>
            <a:r>
              <a:rPr lang="en-US" sz="2400" dirty="0">
                <a:solidFill>
                  <a:srgbClr val="FFFFFF"/>
                </a:solidFill>
              </a:rPr>
              <a:t>beginning readers.</a:t>
            </a:r>
          </a:p>
        </p:txBody>
      </p:sp>
    </p:spTree>
    <p:extLst>
      <p:ext uri="{BB962C8B-B14F-4D97-AF65-F5344CB8AC3E}">
        <p14:creationId xmlns:p14="http://schemas.microsoft.com/office/powerpoint/2010/main" val="445460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808135" y="2631178"/>
            <a:ext cx="8127832" cy="3362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Border-medBlu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5"/>
          <a:stretch/>
        </p:blipFill>
        <p:spPr>
          <a:xfrm>
            <a:off x="0" y="0"/>
            <a:ext cx="14674765" cy="1705900"/>
          </a:xfrm>
          <a:prstGeom prst="rect">
            <a:avLst/>
          </a:prstGeom>
        </p:spPr>
      </p:pic>
      <p:pic>
        <p:nvPicPr>
          <p:cNvPr id="11" name="Picture 10" descr="bar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13" name="Picture 12" descr="WLL-logo_T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39" y="234573"/>
            <a:ext cx="3241528" cy="707734"/>
          </a:xfrm>
          <a:prstGeom prst="rect">
            <a:avLst/>
          </a:prstGeom>
        </p:spPr>
      </p:pic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3" name="Picture 2" descr="quizwhi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16" y="1705900"/>
            <a:ext cx="4998088" cy="5302444"/>
          </a:xfrm>
          <a:prstGeom prst="rect">
            <a:avLst/>
          </a:prstGeom>
          <a:ln w="38100">
            <a:solidFill>
              <a:srgbClr val="F0932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028700" y="3132782"/>
            <a:ext cx="42041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Quiz Whiz!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Test </a:t>
            </a:r>
            <a:r>
              <a:rPr lang="en-US" sz="2400" dirty="0" smtClean="0">
                <a:solidFill>
                  <a:srgbClr val="FFFFFF"/>
                </a:solidFill>
              </a:rPr>
              <a:t>student knowledge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with short, </a:t>
            </a:r>
            <a:r>
              <a:rPr lang="en-US" sz="2400" dirty="0" smtClean="0">
                <a:solidFill>
                  <a:srgbClr val="FFFFFF"/>
                </a:solidFill>
              </a:rPr>
              <a:t>fun quizzes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0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10" name="Picture 9" descr="Border-medBlu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5"/>
          <a:stretch/>
        </p:blipFill>
        <p:spPr>
          <a:xfrm>
            <a:off x="0" y="0"/>
            <a:ext cx="14674765" cy="17059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76230" y="2442751"/>
            <a:ext cx="8127832" cy="33626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50395" y="3376456"/>
            <a:ext cx="49646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Videos for Kids</a:t>
            </a:r>
            <a:endParaRPr lang="en-US" sz="4800" dirty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Easy to teach. Fun to Watch!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819819" y="903634"/>
            <a:ext cx="8568884" cy="6614766"/>
            <a:chOff x="5819819" y="1233834"/>
            <a:chExt cx="8568884" cy="6614766"/>
          </a:xfrm>
        </p:grpSpPr>
        <p:pic>
          <p:nvPicPr>
            <p:cNvPr id="5" name="Picture 4" descr="Smart-Board-14-131541293.ps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19" y="1233834"/>
              <a:ext cx="8568884" cy="6614766"/>
            </a:xfrm>
            <a:prstGeom prst="rect">
              <a:avLst/>
            </a:prstGeom>
          </p:spPr>
        </p:pic>
        <p:pic>
          <p:nvPicPr>
            <p:cNvPr id="6" name="Picture 5" descr="Video Library - Homepage - Desktop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58"/>
            <a:stretch/>
          </p:blipFill>
          <p:spPr>
            <a:xfrm>
              <a:off x="6141234" y="1498164"/>
              <a:ext cx="7892265" cy="5880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9135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808135" y="2631178"/>
            <a:ext cx="8127832" cy="33626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Border-medBlu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5"/>
          <a:stretch/>
        </p:blipFill>
        <p:spPr>
          <a:xfrm>
            <a:off x="0" y="0"/>
            <a:ext cx="14674765" cy="1705900"/>
          </a:xfrm>
          <a:prstGeom prst="rect">
            <a:avLst/>
          </a:prstGeom>
        </p:spPr>
      </p:pic>
      <p:pic>
        <p:nvPicPr>
          <p:cNvPr id="11" name="Picture 10" descr="bar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13" name="Picture 12" descr="WLL-logo_T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39" y="234573"/>
            <a:ext cx="3241528" cy="707734"/>
          </a:xfrm>
          <a:prstGeom prst="rect">
            <a:avLst/>
          </a:prstGeom>
        </p:spPr>
      </p:pic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3" name="Picture 2" descr="Video-Spanis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1508661"/>
            <a:ext cx="6614320" cy="5720296"/>
          </a:xfrm>
          <a:prstGeom prst="rect">
            <a:avLst/>
          </a:prstGeom>
          <a:ln w="38100" cmpd="sng">
            <a:solidFill>
              <a:srgbClr val="F0932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028700" y="2904182"/>
            <a:ext cx="42041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Spanish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All videos with closed captioning, Think Sheets, quizzes, and vocabulary builders are available in Spanish too!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0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2" name="Picture 1" descr="be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7" b="9309"/>
          <a:stretch/>
        </p:blipFill>
        <p:spPr>
          <a:xfrm>
            <a:off x="11796564" y="5131685"/>
            <a:ext cx="2607230" cy="3060049"/>
          </a:xfrm>
          <a:prstGeom prst="rect">
            <a:avLst/>
          </a:prstGeom>
        </p:spPr>
      </p:pic>
      <p:pic>
        <p:nvPicPr>
          <p:cNvPr id="3" name="Picture 2" descr="wwl_bord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9"/>
          <a:stretch/>
        </p:blipFill>
        <p:spPr>
          <a:xfrm>
            <a:off x="0" y="1"/>
            <a:ext cx="14630400" cy="1946729"/>
          </a:xfrm>
          <a:prstGeom prst="rect">
            <a:avLst/>
          </a:prstGeom>
        </p:spPr>
      </p:pic>
      <p:pic>
        <p:nvPicPr>
          <p:cNvPr id="4" name="Picture 3" descr="WLL-logo_T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39" y="234573"/>
            <a:ext cx="3241528" cy="707734"/>
          </a:xfrm>
          <a:prstGeom prst="rect">
            <a:avLst/>
          </a:prstGeom>
        </p:spPr>
      </p:pic>
      <p:pic>
        <p:nvPicPr>
          <p:cNvPr id="19" name="Picture 18" descr="clack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477" y="6141102"/>
            <a:ext cx="2221960" cy="18516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600" y="3268415"/>
            <a:ext cx="73152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To learn more, request pricing, or place an order, please reach out to our specialists!</a:t>
            </a:r>
          </a:p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Call: </a:t>
            </a:r>
            <a:r>
              <a:rPr lang="en-US" dirty="0">
                <a:solidFill>
                  <a:schemeClr val="accent1"/>
                </a:solidFill>
              </a:rPr>
              <a:t>1-800-387-1437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Email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dirty="0">
                <a:solidFill>
                  <a:srgbClr val="B24DC7"/>
                </a:solidFill>
              </a:rPr>
              <a:t>digitalinfo@</a:t>
            </a:r>
            <a:r>
              <a:rPr lang="en-US" dirty="0" smtClean="0">
                <a:solidFill>
                  <a:srgbClr val="B24DC7"/>
                </a:solidFill>
              </a:rPr>
              <a:t>scholastic.com</a:t>
            </a:r>
          </a:p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Visit: </a:t>
            </a:r>
            <a:r>
              <a:rPr lang="en-US" dirty="0" smtClean="0">
                <a:solidFill>
                  <a:srgbClr val="B24DC7"/>
                </a:solidFill>
              </a:rPr>
              <a:t>scholastic.com/watchandlearn</a:t>
            </a:r>
            <a:endParaRPr lang="en-US" dirty="0">
              <a:solidFill>
                <a:srgbClr val="B24DC7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54806" y="7018402"/>
            <a:ext cx="1203322" cy="7115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2453206" y="7018436"/>
            <a:ext cx="146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306FB8"/>
                </a:solidFill>
              </a:rPr>
              <a:t>Thank</a:t>
            </a:r>
          </a:p>
          <a:p>
            <a:pPr algn="ctr"/>
            <a:r>
              <a:rPr lang="en-US" sz="1800" dirty="0" smtClean="0">
                <a:solidFill>
                  <a:srgbClr val="306FB8"/>
                </a:solidFill>
              </a:rPr>
              <a:t>You!</a:t>
            </a:r>
            <a:endParaRPr lang="en-US" sz="2000" dirty="0">
              <a:solidFill>
                <a:srgbClr val="306F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3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2" name="Picture 1" descr="be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7" b="9309"/>
          <a:stretch/>
        </p:blipFill>
        <p:spPr>
          <a:xfrm>
            <a:off x="11796564" y="5131685"/>
            <a:ext cx="2607230" cy="3060049"/>
          </a:xfrm>
          <a:prstGeom prst="rect">
            <a:avLst/>
          </a:prstGeom>
        </p:spPr>
      </p:pic>
      <p:pic>
        <p:nvPicPr>
          <p:cNvPr id="3" name="Picture 2" descr="wwl_bord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9"/>
          <a:stretch/>
        </p:blipFill>
        <p:spPr>
          <a:xfrm>
            <a:off x="0" y="1"/>
            <a:ext cx="14630400" cy="1946729"/>
          </a:xfrm>
          <a:prstGeom prst="rect">
            <a:avLst/>
          </a:prstGeom>
        </p:spPr>
      </p:pic>
      <p:pic>
        <p:nvPicPr>
          <p:cNvPr id="4" name="Picture 3" descr="WLL-logo_T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39" y="234573"/>
            <a:ext cx="3241528" cy="70773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049402" y="2086571"/>
            <a:ext cx="2414688" cy="239078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9049402" y="4996876"/>
            <a:ext cx="2414688" cy="239078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5948460" y="2083834"/>
            <a:ext cx="2414688" cy="239351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948460" y="4996876"/>
            <a:ext cx="2468570" cy="252559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2876071" y="2083834"/>
            <a:ext cx="2414688" cy="239078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2876071" y="4996876"/>
            <a:ext cx="2468570" cy="252559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09520" y="2561978"/>
            <a:ext cx="235457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Grades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PreK-3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36189" y="2443299"/>
            <a:ext cx="2354570" cy="203131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From the editors of </a:t>
            </a:r>
            <a:r>
              <a:rPr lang="en-US" sz="2000" i="1" dirty="0" smtClean="0">
                <a:solidFill>
                  <a:schemeClr val="bg1"/>
                </a:solidFill>
              </a:rPr>
              <a:t>Scholastic News</a:t>
            </a:r>
            <a:r>
              <a:rPr lang="en-US" sz="2000" dirty="0" smtClean="0">
                <a:solidFill>
                  <a:schemeClr val="bg1"/>
                </a:solidFill>
              </a:rPr>
              <a:t> &amp; </a:t>
            </a:r>
          </a:p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Let’s Find Out </a:t>
            </a:r>
            <a:r>
              <a:rPr lang="en-US" sz="2000" dirty="0" smtClean="0">
                <a:solidFill>
                  <a:schemeClr val="bg1"/>
                </a:solidFill>
              </a:rPr>
              <a:t>Magazines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09520" y="5322206"/>
            <a:ext cx="2354570" cy="196976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English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&amp;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Spanish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36189" y="5399235"/>
            <a:ext cx="2354570" cy="196976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Nonfiction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Videos with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r</a:t>
            </a:r>
            <a:r>
              <a:rPr lang="en-US" sz="2400" dirty="0" smtClean="0">
                <a:solidFill>
                  <a:schemeClr val="bg1"/>
                </a:solidFill>
              </a:rPr>
              <a:t>eal-world footage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08578" y="2351235"/>
            <a:ext cx="2354570" cy="203131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230+ curriculum aligned science, social studies &amp; social-emotional videos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08578" y="5131685"/>
            <a:ext cx="2354570" cy="233909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Build knowledge &amp; expand content-area vocabulary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20" name="Picture 19" descr="clack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477" y="6141102"/>
            <a:ext cx="2221960" cy="185163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2551408" y="7005702"/>
            <a:ext cx="1203322" cy="7115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2462508" y="7076946"/>
            <a:ext cx="14666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306FB8"/>
                </a:solidFill>
              </a:rPr>
              <a:t>New videos </a:t>
            </a:r>
            <a:br>
              <a:rPr lang="en-US" sz="1100" dirty="0" smtClean="0">
                <a:solidFill>
                  <a:srgbClr val="306FB8"/>
                </a:solidFill>
              </a:rPr>
            </a:br>
            <a:r>
              <a:rPr lang="en-US" sz="1100" dirty="0" smtClean="0">
                <a:solidFill>
                  <a:srgbClr val="306FB8"/>
                </a:solidFill>
              </a:rPr>
              <a:t>added every</a:t>
            </a:r>
            <a:br>
              <a:rPr lang="en-US" sz="1100" dirty="0" smtClean="0">
                <a:solidFill>
                  <a:srgbClr val="306FB8"/>
                </a:solidFill>
              </a:rPr>
            </a:br>
            <a:r>
              <a:rPr lang="en-US" sz="1100" dirty="0" smtClean="0">
                <a:solidFill>
                  <a:srgbClr val="306FB8"/>
                </a:solidFill>
              </a:rPr>
              <a:t> year!</a:t>
            </a:r>
            <a:endParaRPr lang="en-US" sz="1100" dirty="0">
              <a:solidFill>
                <a:srgbClr val="306F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96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10" name="Picture 9" descr="Border-medBlu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5"/>
          <a:stretch/>
        </p:blipFill>
        <p:spPr>
          <a:xfrm>
            <a:off x="0" y="0"/>
            <a:ext cx="14674765" cy="17059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5294" y="2684914"/>
            <a:ext cx="510914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1800" dirty="0" smtClean="0">
                <a:solidFill>
                  <a:schemeClr val="bg1"/>
                </a:solidFill>
              </a:rPr>
              <a:t>Build knowledge on all your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curriculum topics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1800" dirty="0" smtClean="0">
                <a:solidFill>
                  <a:schemeClr val="bg1"/>
                </a:solidFill>
              </a:rPr>
              <a:t>Expand vocabulary across the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content areas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1800" dirty="0" smtClean="0">
                <a:solidFill>
                  <a:schemeClr val="bg1"/>
                </a:solidFill>
              </a:rPr>
              <a:t>Engage and inspire with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real-world footage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1800" dirty="0" smtClean="0">
                <a:solidFill>
                  <a:schemeClr val="bg1"/>
                </a:solidFill>
              </a:rPr>
              <a:t>Present concepts that are developmentally-appropriate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1800" dirty="0" smtClean="0">
                <a:solidFill>
                  <a:schemeClr val="bg1"/>
                </a:solidFill>
              </a:rPr>
              <a:t>Support ELL, Spanish-speaking, and beginning readers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-1" y="0"/>
            <a:ext cx="14674765" cy="8229600"/>
          </a:xfrm>
          <a:prstGeom prst="rect">
            <a:avLst/>
          </a:prstGeom>
          <a:solidFill>
            <a:srgbClr val="D3E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WLL-logo_T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39" y="234573"/>
            <a:ext cx="3241528" cy="70773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82600" y="6608100"/>
            <a:ext cx="13906500" cy="0"/>
          </a:xfrm>
          <a:prstGeom prst="line">
            <a:avLst/>
          </a:prstGeom>
          <a:ln>
            <a:solidFill>
              <a:srgbClr val="0437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65400" y="3886200"/>
            <a:ext cx="2108200" cy="2628900"/>
          </a:xfrm>
          <a:prstGeom prst="rect">
            <a:avLst/>
          </a:prstGeom>
          <a:solidFill>
            <a:srgbClr val="D3E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ea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1999905"/>
            <a:ext cx="3746500" cy="460819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485900" y="3581400"/>
            <a:ext cx="2679700" cy="2679700"/>
          </a:xfrm>
          <a:prstGeom prst="ellipse">
            <a:avLst/>
          </a:prstGeom>
          <a:solidFill>
            <a:srgbClr val="FDD84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82700" y="4152975"/>
            <a:ext cx="3048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43760"/>
                </a:solidFill>
              </a:rPr>
              <a:t>No ads.</a:t>
            </a:r>
          </a:p>
          <a:p>
            <a:pPr algn="ctr"/>
            <a:r>
              <a:rPr lang="en-US" dirty="0" smtClean="0">
                <a:solidFill>
                  <a:srgbClr val="043760"/>
                </a:solidFill>
              </a:rPr>
              <a:t>No waiting. </a:t>
            </a:r>
            <a:br>
              <a:rPr lang="en-US" dirty="0" smtClean="0">
                <a:solidFill>
                  <a:srgbClr val="043760"/>
                </a:solidFill>
              </a:rPr>
            </a:br>
            <a:r>
              <a:rPr lang="en-US" dirty="0" smtClean="0">
                <a:solidFill>
                  <a:srgbClr val="043760"/>
                </a:solidFill>
              </a:rPr>
              <a:t>No searching!</a:t>
            </a:r>
            <a:endParaRPr lang="en-US" dirty="0">
              <a:solidFill>
                <a:srgbClr val="0437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36896" y="1860205"/>
            <a:ext cx="9690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43760"/>
                </a:solidFill>
              </a:rPr>
              <a:t>Watch &amp; Learn videos are an essential classroom tool because they:</a:t>
            </a:r>
            <a:endParaRPr lang="en-US" sz="4000" dirty="0">
              <a:solidFill>
                <a:srgbClr val="0437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27094" y="3558500"/>
            <a:ext cx="956200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dirty="0" smtClean="0">
                <a:solidFill>
                  <a:srgbClr val="043760"/>
                </a:solidFill>
              </a:rPr>
              <a:t>Build knowledge on all curriculum topics</a:t>
            </a:r>
          </a:p>
          <a:p>
            <a:pPr marL="457200" indent="-457200">
              <a:buFont typeface="Wingdings" charset="2"/>
              <a:buChar char="ü"/>
            </a:pPr>
            <a:r>
              <a:rPr lang="en-US" dirty="0" smtClean="0">
                <a:solidFill>
                  <a:srgbClr val="043760"/>
                </a:solidFill>
              </a:rPr>
              <a:t>Expand vocabulary across all content areas</a:t>
            </a:r>
          </a:p>
          <a:p>
            <a:pPr marL="457200" indent="-457200">
              <a:buFont typeface="Wingdings" charset="2"/>
              <a:buChar char="ü"/>
            </a:pPr>
            <a:r>
              <a:rPr lang="en-US" dirty="0" smtClean="0">
                <a:solidFill>
                  <a:srgbClr val="043760"/>
                </a:solidFill>
              </a:rPr>
              <a:t>Engage and inspire children with real-world footage</a:t>
            </a:r>
          </a:p>
          <a:p>
            <a:pPr marL="457200" indent="-457200">
              <a:buFont typeface="Wingdings" charset="2"/>
              <a:buChar char="ü"/>
            </a:pPr>
            <a:r>
              <a:rPr lang="en-US" dirty="0" smtClean="0">
                <a:solidFill>
                  <a:srgbClr val="043760"/>
                </a:solidFill>
              </a:rPr>
              <a:t>Present concepts that are developmentally-appropriate</a:t>
            </a:r>
          </a:p>
          <a:p>
            <a:pPr marL="457200" indent="-457200">
              <a:buFont typeface="Wingdings" charset="2"/>
              <a:buChar char="ü"/>
            </a:pPr>
            <a:r>
              <a:rPr lang="en-US" dirty="0" smtClean="0">
                <a:solidFill>
                  <a:srgbClr val="043760"/>
                </a:solidFill>
              </a:rPr>
              <a:t>Support ELL, Spanish-speaking students, and beginning readers</a:t>
            </a:r>
            <a:endParaRPr lang="en-US" dirty="0">
              <a:solidFill>
                <a:srgbClr val="0437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9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2" name="Picture 1" descr="be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7" b="9309"/>
          <a:stretch/>
        </p:blipFill>
        <p:spPr>
          <a:xfrm>
            <a:off x="11796564" y="5131685"/>
            <a:ext cx="2607230" cy="3060049"/>
          </a:xfrm>
          <a:prstGeom prst="rect">
            <a:avLst/>
          </a:prstGeom>
        </p:spPr>
      </p:pic>
      <p:pic>
        <p:nvPicPr>
          <p:cNvPr id="3" name="Picture 2" descr="wwl_bord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9"/>
          <a:stretch/>
        </p:blipFill>
        <p:spPr>
          <a:xfrm>
            <a:off x="0" y="1"/>
            <a:ext cx="14630400" cy="1946729"/>
          </a:xfrm>
          <a:prstGeom prst="rect">
            <a:avLst/>
          </a:prstGeom>
        </p:spPr>
      </p:pic>
      <p:pic>
        <p:nvPicPr>
          <p:cNvPr id="4" name="Picture 3" descr="WLL-logo_T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39" y="234573"/>
            <a:ext cx="3241528" cy="70773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552700" y="2083834"/>
            <a:ext cx="9398000" cy="463446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clack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477" y="6141102"/>
            <a:ext cx="2221960" cy="1851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2361400"/>
            <a:ext cx="8153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Recent research shows “whether </a:t>
            </a:r>
            <a:r>
              <a:rPr lang="en-US" sz="3600" dirty="0">
                <a:solidFill>
                  <a:srgbClr val="FFFFFF"/>
                </a:solidFill>
              </a:rPr>
              <a:t>or not readers understand a text depends far more on </a:t>
            </a:r>
            <a:r>
              <a:rPr lang="en-US" sz="3600" u="sng" dirty="0">
                <a:solidFill>
                  <a:srgbClr val="FFFFFF"/>
                </a:solidFill>
              </a:rPr>
              <a:t>how much background knowledge and vocabulary</a:t>
            </a:r>
            <a:r>
              <a:rPr lang="en-US" sz="3600" dirty="0">
                <a:solidFill>
                  <a:srgbClr val="FFFFFF"/>
                </a:solidFill>
              </a:rPr>
              <a:t> they have relating to the </a:t>
            </a:r>
            <a:r>
              <a:rPr lang="en-US" sz="3600" dirty="0" smtClean="0">
                <a:solidFill>
                  <a:srgbClr val="FFFFFF"/>
                </a:solidFill>
              </a:rPr>
              <a:t>topic than on how much they’ve practiced comprehension skills.”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65429" y="6324521"/>
            <a:ext cx="43355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</a:rPr>
              <a:t>[The Atlantic, 2018]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551408" y="7005702"/>
            <a:ext cx="1203322" cy="7115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2462508" y="7076946"/>
            <a:ext cx="146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306FB8"/>
                </a:solidFill>
              </a:rPr>
              <a:t>Research</a:t>
            </a:r>
          </a:p>
          <a:p>
            <a:pPr algn="ctr"/>
            <a:r>
              <a:rPr lang="en-US" sz="1800" dirty="0">
                <a:solidFill>
                  <a:srgbClr val="306FB8"/>
                </a:solidFill>
              </a:rPr>
              <a:t>b</a:t>
            </a:r>
            <a:r>
              <a:rPr lang="en-US" sz="1800" dirty="0" smtClean="0">
                <a:solidFill>
                  <a:srgbClr val="306FB8"/>
                </a:solidFill>
              </a:rPr>
              <a:t>acked!</a:t>
            </a:r>
            <a:endParaRPr lang="en-US" sz="2000" dirty="0">
              <a:solidFill>
                <a:srgbClr val="306F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8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ic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11" name="Picture 10" descr="bar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16" name="Picture 15" descr="Border-medBlu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8"/>
          <a:stretch/>
        </p:blipFill>
        <p:spPr>
          <a:xfrm>
            <a:off x="0" y="0"/>
            <a:ext cx="14630400" cy="1133966"/>
          </a:xfrm>
          <a:prstGeom prst="rect">
            <a:avLst/>
          </a:prstGeom>
        </p:spPr>
      </p:pic>
      <p:sp>
        <p:nvSpPr>
          <p:cNvPr id="2" name="Rectangle 1">
            <a:hlinkClick r:id="rId5"/>
          </p:cNvPr>
          <p:cNvSpPr/>
          <p:nvPr/>
        </p:nvSpPr>
        <p:spPr>
          <a:xfrm>
            <a:off x="2667000" y="2400300"/>
            <a:ext cx="1930400" cy="3937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hlinkClick r:id="rId6"/>
          </p:cNvPr>
          <p:cNvSpPr/>
          <p:nvPr/>
        </p:nvSpPr>
        <p:spPr>
          <a:xfrm>
            <a:off x="7099300" y="2400300"/>
            <a:ext cx="1943100" cy="393700"/>
          </a:xfrm>
          <a:prstGeom prst="rect">
            <a:avLst/>
          </a:prstGeom>
          <a:solidFill>
            <a:srgbClr val="1B74E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hlinkClick r:id="rId7"/>
          </p:cNvPr>
          <p:cNvSpPr/>
          <p:nvPr/>
        </p:nvSpPr>
        <p:spPr>
          <a:xfrm>
            <a:off x="11493500" y="2692400"/>
            <a:ext cx="2044700" cy="203200"/>
          </a:xfrm>
          <a:prstGeom prst="rect">
            <a:avLst/>
          </a:prstGeom>
          <a:solidFill>
            <a:srgbClr val="E97F1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hlinkClick r:id="rId8"/>
          </p:cNvPr>
          <p:cNvSpPr/>
          <p:nvPr/>
        </p:nvSpPr>
        <p:spPr>
          <a:xfrm>
            <a:off x="2667000" y="4762500"/>
            <a:ext cx="2082800" cy="266700"/>
          </a:xfrm>
          <a:prstGeom prst="rect">
            <a:avLst/>
          </a:prstGeom>
          <a:solidFill>
            <a:srgbClr val="A230B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hlinkClick r:id="rId9"/>
          </p:cNvPr>
          <p:cNvSpPr/>
          <p:nvPr/>
        </p:nvSpPr>
        <p:spPr>
          <a:xfrm>
            <a:off x="6972300" y="4521200"/>
            <a:ext cx="2197100" cy="419100"/>
          </a:xfrm>
          <a:prstGeom prst="rect">
            <a:avLst/>
          </a:prstGeom>
          <a:solidFill>
            <a:srgbClr val="D21E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hlinkClick r:id="rId10"/>
          </p:cNvPr>
          <p:cNvSpPr/>
          <p:nvPr/>
        </p:nvSpPr>
        <p:spPr>
          <a:xfrm>
            <a:off x="11493500" y="4521200"/>
            <a:ext cx="2044700" cy="419100"/>
          </a:xfrm>
          <a:prstGeom prst="rect">
            <a:avLst/>
          </a:prstGeom>
          <a:solidFill>
            <a:srgbClr val="17A08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78100" y="6629400"/>
            <a:ext cx="2019300" cy="431800"/>
          </a:xfrm>
          <a:prstGeom prst="rect">
            <a:avLst/>
          </a:prstGeom>
          <a:solidFill>
            <a:srgbClr val="E69D1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hlinkClick r:id="rId11"/>
          </p:cNvPr>
          <p:cNvSpPr/>
          <p:nvPr/>
        </p:nvSpPr>
        <p:spPr>
          <a:xfrm>
            <a:off x="7099300" y="6629400"/>
            <a:ext cx="1828800" cy="342900"/>
          </a:xfrm>
          <a:prstGeom prst="rect">
            <a:avLst/>
          </a:prstGeom>
          <a:solidFill>
            <a:srgbClr val="18A0C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hlinkClick r:id="rId12"/>
          </p:cNvPr>
          <p:cNvSpPr/>
          <p:nvPr/>
        </p:nvSpPr>
        <p:spPr>
          <a:xfrm>
            <a:off x="11493500" y="6629400"/>
            <a:ext cx="2044700" cy="342900"/>
          </a:xfrm>
          <a:prstGeom prst="rect">
            <a:avLst/>
          </a:prstGeom>
          <a:solidFill>
            <a:srgbClr val="6347D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60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EB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55600" y="3403601"/>
            <a:ext cx="13500100" cy="4165600"/>
          </a:xfrm>
          <a:prstGeom prst="roundRect">
            <a:avLst/>
          </a:prstGeom>
          <a:solidFill>
            <a:schemeClr val="bg1"/>
          </a:solidFill>
          <a:ln>
            <a:solidFill>
              <a:srgbClr val="0437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opic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" t="15548" r="66183" b="63281"/>
          <a:stretch/>
        </p:blipFill>
        <p:spPr>
          <a:xfrm>
            <a:off x="4391025" y="867266"/>
            <a:ext cx="5848351" cy="24855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9642" y="3526480"/>
            <a:ext cx="4669758" cy="4370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Roly-Poly Polar Bears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Rabbit Roundup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Meet the Lion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Two BIG Cats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All About Elephants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Koala Time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Snow Monkeys Have a Ball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Night Flyer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What Is a Groundhog?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All About Sea Otters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Flip for Dolphins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 Dolphin Is Not a Fish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Get Close to Sharks</a:t>
            </a:r>
            <a:r>
              <a:rPr lang="en-US" sz="1800" dirty="0" smtClean="0">
                <a:solidFill>
                  <a:srgbClr val="043760"/>
                </a:solidFill>
              </a:rPr>
              <a:t>!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1800" dirty="0" smtClean="0">
                <a:solidFill>
                  <a:srgbClr val="043760"/>
                </a:solidFill>
              </a:rPr>
              <a:t>What Are Plants?</a:t>
            </a:r>
            <a:endParaRPr lang="en-US" sz="1800" dirty="0">
              <a:solidFill>
                <a:srgbClr val="043760"/>
              </a:solidFill>
            </a:endParaRP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59400" y="3522190"/>
            <a:ext cx="3962400" cy="4370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World of Penguins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Across the Ice (Emperor Penguins)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Wild About Puffins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Turkey Time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Roosters, Hens, and Chicks!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 smtClean="0">
                <a:solidFill>
                  <a:srgbClr val="043760"/>
                </a:solidFill>
              </a:rPr>
              <a:t>Reptiles </a:t>
            </a:r>
            <a:r>
              <a:rPr lang="en-US" sz="1800" dirty="0">
                <a:solidFill>
                  <a:srgbClr val="043760"/>
                </a:solidFill>
              </a:rPr>
              <a:t>Rule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 </a:t>
            </a:r>
            <a:r>
              <a:rPr lang="en-US" sz="1800" dirty="0" smtClean="0">
                <a:solidFill>
                  <a:srgbClr val="043760"/>
                </a:solidFill>
              </a:rPr>
              <a:t>What </a:t>
            </a:r>
            <a:r>
              <a:rPr lang="en-US" sz="1800" dirty="0">
                <a:solidFill>
                  <a:srgbClr val="043760"/>
                </a:solidFill>
              </a:rPr>
              <a:t>Is a Fish?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Eight Extraordinary Facts About Octopuses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 smtClean="0">
                <a:solidFill>
                  <a:srgbClr val="043760"/>
                </a:solidFill>
              </a:rPr>
              <a:t>Insects</a:t>
            </a:r>
            <a:r>
              <a:rPr lang="en-US" sz="1800" dirty="0">
                <a:solidFill>
                  <a:srgbClr val="043760"/>
                </a:solidFill>
              </a:rPr>
              <a:t>, Insects Everywhere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Tricky Spiders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Busy, Busy Bees!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Lovely Little Ladybug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020300" y="3522190"/>
            <a:ext cx="4318000" cy="4370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 Pumpkin Grows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An Apple Grows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Leaves Through the Seasons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Investigate Pumpkins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Pumpkin Boat Race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Apples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What Happens at an Apple Orchard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It Came From a Tree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Trees Glorious Trees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Parts of a Plant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Seeds on the Go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What Do Plants Need?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Nature’s Tiny Gardeners</a:t>
            </a:r>
          </a:p>
          <a:p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432300" y="3636490"/>
            <a:ext cx="0" cy="3691410"/>
          </a:xfrm>
          <a:prstGeom prst="line">
            <a:avLst/>
          </a:prstGeom>
          <a:ln w="6350" cmpd="sng">
            <a:solidFill>
              <a:srgbClr val="0437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702800" y="3636490"/>
            <a:ext cx="0" cy="3691410"/>
          </a:xfrm>
          <a:prstGeom prst="line">
            <a:avLst/>
          </a:prstGeom>
          <a:ln w="6350" cmpd="sng">
            <a:solidFill>
              <a:srgbClr val="0437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Border-medBlu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8"/>
          <a:stretch/>
        </p:blipFill>
        <p:spPr>
          <a:xfrm>
            <a:off x="0" y="0"/>
            <a:ext cx="14630400" cy="113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2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EB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450850" y="3403601"/>
            <a:ext cx="13500100" cy="4165600"/>
          </a:xfrm>
          <a:prstGeom prst="roundRect">
            <a:avLst/>
          </a:prstGeom>
          <a:solidFill>
            <a:schemeClr val="bg1"/>
          </a:solidFill>
          <a:ln>
            <a:solidFill>
              <a:srgbClr val="0437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70742" y="3611090"/>
            <a:ext cx="4669758" cy="4370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It’s Raining, It’s Pouring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The Power of Wind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Wild Weather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What Do You Know About Snow?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How Animals Can Predict the Weather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All About Clouds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The Water Cycle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Rainbows in the Sky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What's the Weather?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The Sounds of Spring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Autumn Is Here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It Is Autumn!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Signs of Winter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In Like a Lion, Out Like a Lamb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013700" y="3611090"/>
            <a:ext cx="3962400" cy="4370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Rocks and Minerals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Volcanoes Blow Their Tops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Inside Cool Caves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Animals of the Ice Age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Here Comes the Sun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What’s in the Night Sky?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Our Incredible Solar System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All About </a:t>
            </a:r>
            <a:r>
              <a:rPr lang="en-US" sz="1800" dirty="0" smtClean="0">
                <a:solidFill>
                  <a:srgbClr val="043760"/>
                </a:solidFill>
              </a:rPr>
              <a:t>Water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What Are Endangered Animals?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Get Rid of That Trash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Earth Day Every Day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Follow That Bottle!</a:t>
            </a:r>
          </a:p>
          <a:p>
            <a:pPr marL="285750" indent="-285750">
              <a:buFont typeface="Wingdings" charset="2"/>
              <a:buChar char="ü"/>
            </a:pPr>
            <a:endParaRPr lang="en-US" sz="1800" dirty="0">
              <a:solidFill>
                <a:srgbClr val="7F7F7F"/>
              </a:solidFill>
            </a:endParaRPr>
          </a:p>
          <a:p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200900" y="3708400"/>
            <a:ext cx="0" cy="3678710"/>
          </a:xfrm>
          <a:prstGeom prst="line">
            <a:avLst/>
          </a:prstGeom>
          <a:ln w="6350" cmpd="sng">
            <a:solidFill>
              <a:srgbClr val="0437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opic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1" t="15654" r="35677" b="63117"/>
          <a:stretch/>
        </p:blipFill>
        <p:spPr>
          <a:xfrm>
            <a:off x="4221397" y="838201"/>
            <a:ext cx="5959005" cy="2476500"/>
          </a:xfrm>
          <a:prstGeom prst="rect">
            <a:avLst/>
          </a:prstGeom>
        </p:spPr>
      </p:pic>
      <p:pic>
        <p:nvPicPr>
          <p:cNvPr id="16" name="Picture 15" descr="Border-medBlu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8"/>
          <a:stretch/>
        </p:blipFill>
        <p:spPr>
          <a:xfrm>
            <a:off x="0" y="0"/>
            <a:ext cx="14630400" cy="113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1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EB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pic>
        <p:nvPicPr>
          <p:cNvPr id="12" name="Picture 11" descr="topic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9" t="14815" r="5469" b="62345"/>
          <a:stretch/>
        </p:blipFill>
        <p:spPr>
          <a:xfrm>
            <a:off x="4370511" y="723277"/>
            <a:ext cx="5940178" cy="2680324"/>
          </a:xfrm>
          <a:prstGeom prst="rect">
            <a:avLst/>
          </a:prstGeom>
        </p:spPr>
      </p:pic>
      <p:pic>
        <p:nvPicPr>
          <p:cNvPr id="16" name="Picture 15" descr="Border-medBlu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8"/>
          <a:stretch/>
        </p:blipFill>
        <p:spPr>
          <a:xfrm>
            <a:off x="25400" y="0"/>
            <a:ext cx="14630400" cy="1133966"/>
          </a:xfrm>
          <a:prstGeom prst="rect">
            <a:avLst/>
          </a:prstGeom>
        </p:spPr>
      </p:pic>
      <p:pic>
        <p:nvPicPr>
          <p:cNvPr id="9" name="Picture 8" descr="bar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0" y="7729919"/>
            <a:ext cx="2733486" cy="3716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50850" y="3403601"/>
            <a:ext cx="13500100" cy="4165600"/>
          </a:xfrm>
          <a:prstGeom prst="roundRect">
            <a:avLst/>
          </a:prstGeom>
          <a:solidFill>
            <a:schemeClr val="bg1"/>
          </a:solidFill>
          <a:ln>
            <a:solidFill>
              <a:srgbClr val="0437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70842" y="3873500"/>
            <a:ext cx="46697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Make It Move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When Water Freezes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States of Matter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Making Crayons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Cooking Science!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It’s My Shadow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Rainbows in the Sky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Build an Epic </a:t>
            </a:r>
            <a:r>
              <a:rPr lang="en-US" sz="1800" dirty="0" smtClean="0">
                <a:solidFill>
                  <a:srgbClr val="043760"/>
                </a:solidFill>
              </a:rPr>
              <a:t>Sandcastle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Inventions from Nature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Making Better Bubbles</a:t>
            </a:r>
          </a:p>
          <a:p>
            <a:endParaRPr lang="en-US" sz="1800" dirty="0">
              <a:solidFill>
                <a:srgbClr val="7F7F7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26289" y="3763330"/>
            <a:ext cx="4318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Up, Up And Away!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Making Macy’s Parade Balloons (Thanksgiving)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Making Crayons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Just Press Print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Problem and Solution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 smtClean="0">
                <a:solidFill>
                  <a:srgbClr val="043760"/>
                </a:solidFill>
              </a:rPr>
              <a:t>Veronica </a:t>
            </a:r>
            <a:r>
              <a:rPr lang="en-US" sz="1800" dirty="0">
                <a:solidFill>
                  <a:srgbClr val="043760"/>
                </a:solidFill>
              </a:rPr>
              <a:t>the Lego Master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Power of Wind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All About Energy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800" dirty="0">
                <a:solidFill>
                  <a:srgbClr val="043760"/>
                </a:solidFill>
              </a:rPr>
              <a:t>What Changes Over Time?</a:t>
            </a:r>
          </a:p>
          <a:p>
            <a:endParaRPr lang="en-US" dirty="0">
              <a:solidFill>
                <a:srgbClr val="7F7F7F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7340600" y="3873500"/>
            <a:ext cx="0" cy="3010181"/>
          </a:xfrm>
          <a:prstGeom prst="line">
            <a:avLst/>
          </a:prstGeom>
          <a:ln w="6350" cmpd="sng">
            <a:solidFill>
              <a:srgbClr val="0437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52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Watch&amp;Learn Library">
      <a:dk1>
        <a:sysClr val="windowText" lastClr="000000"/>
      </a:dk1>
      <a:lt1>
        <a:sysClr val="window" lastClr="FFFFFF"/>
      </a:lt1>
      <a:dk2>
        <a:srgbClr val="D4EFFF"/>
      </a:dk2>
      <a:lt2>
        <a:srgbClr val="7ED7FF"/>
      </a:lt2>
      <a:accent1>
        <a:srgbClr val="B24DC7"/>
      </a:accent1>
      <a:accent2>
        <a:srgbClr val="07AE9D"/>
      </a:accent2>
      <a:accent3>
        <a:srgbClr val="F09322"/>
      </a:accent3>
      <a:accent4>
        <a:srgbClr val="5BAA34"/>
      </a:accent4>
      <a:accent5>
        <a:srgbClr val="1D8AE7"/>
      </a:accent5>
      <a:accent6>
        <a:srgbClr val="7762E1"/>
      </a:accent6>
      <a:hlink>
        <a:srgbClr val="808080"/>
      </a:hlink>
      <a:folHlink>
        <a:srgbClr val="333333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</TotalTime>
  <Words>981</Words>
  <Application>Microsoft Macintosh PowerPoint</Application>
  <PresentationFormat>Custom</PresentationFormat>
  <Paragraphs>244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Barking Dogs Art &amp; Design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Shimasaki</dc:creator>
  <cp:lastModifiedBy>Jen Seewagen</cp:lastModifiedBy>
  <cp:revision>36</cp:revision>
  <dcterms:created xsi:type="dcterms:W3CDTF">2016-07-11T10:24:58Z</dcterms:created>
  <dcterms:modified xsi:type="dcterms:W3CDTF">2018-10-19T17:07:22Z</dcterms:modified>
</cp:coreProperties>
</file>